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98cce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98cce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198cce7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198cce7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69ad03f8e_1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69ad03f8e_1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30d562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30d562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69ad03f8e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69ad03f8e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69ad03f8e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69ad03f8e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6c469125e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6c469125e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1b43cd51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1b43cd5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6c7ac71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6c7ac7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6c7ac71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6c7ac71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orymaps.arcgis.com/stories/f29e19c6b23a4227a5eca87edb61ea97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cihub.copernicus.eu/twiki/do/view/SciHubUserGuide/BatchScripting#dhusget_script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entinel.esa.int/web/sentinel/user-guides/sentinel-2-msi/data-formats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qgis.org/3.16/en/docs/pyqgis_developer_cookbook/index.htm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1188925"/>
            <a:ext cx="5819100" cy="20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73763"/>
                </a:solidFill>
              </a:rPr>
              <a:t>Identify Seaweed Dis</a:t>
            </a:r>
            <a:r>
              <a:rPr lang="en-CA">
                <a:solidFill>
                  <a:srgbClr val="073763"/>
                </a:solidFill>
              </a:rPr>
              <a:t>tribution</a:t>
            </a:r>
            <a:r>
              <a:rPr lang="en-CA">
                <a:solidFill>
                  <a:srgbClr val="073763"/>
                </a:solidFill>
              </a:rPr>
              <a:t> in the BC Coast Using Sentinel-2 Satellite Imagery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708600" y="3318300"/>
            <a:ext cx="59253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274E13"/>
                </a:solidFill>
              </a:rPr>
              <a:t>By KELP TEAM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274E13"/>
                </a:solidFill>
              </a:rPr>
              <a:t>Xi Sun V00025479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274E13"/>
                </a:solidFill>
              </a:rPr>
              <a:t>Ting Liu V00045129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274E13"/>
                </a:solidFill>
              </a:rPr>
              <a:t>Zheng Yin V00915261</a:t>
            </a:r>
            <a:endParaRPr b="1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87900" y="1489825"/>
            <a:ext cx="7641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Earth Data Storage in Arbutus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Parallel</a:t>
            </a:r>
            <a:r>
              <a:rPr lang="en-CA"/>
              <a:t> computations on Azure Batch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Combine the NDVI map with real map for </a:t>
            </a:r>
            <a:r>
              <a:rPr lang="en-CA"/>
              <a:t>Visualization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87900" y="4304524"/>
            <a:ext cx="83682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https://storymaps.arcgis.com/stories/f29e19c6b23a4227a5eca87edb61ea97</a:t>
            </a:r>
            <a:r>
              <a:rPr lang="en-CA"/>
              <a:t> 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338" y="1296525"/>
            <a:ext cx="6223325" cy="28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 Sites And Data Source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339800"/>
            <a:ext cx="83682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Tool: dhusget.sh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800" u="sng">
                <a:solidFill>
                  <a:schemeClr val="hlink"/>
                </a:solidFill>
                <a:hlinkClick r:id="rId3"/>
              </a:rPr>
              <a:t>https://scihub.copernicus.eu/twiki/do/view/SciHubUserGuide/BatchScripting#dhusget_script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3600"/>
              <a:t>Location: 3 test sites.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CA" sz="2800">
                <a:solidFill>
                  <a:srgbClr val="7F848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#LOCATION='Victoria'</a:t>
            </a:r>
            <a:endParaRPr i="1" sz="2800">
              <a:solidFill>
                <a:srgbClr val="7F848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2800">
                <a:solidFill>
                  <a:srgbClr val="7F848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#COORDS='-123.8,48.7:-123.1,48.3'</a:t>
            </a:r>
            <a:endParaRPr i="1" sz="2800">
              <a:solidFill>
                <a:srgbClr val="7F848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2800">
                <a:solidFill>
                  <a:srgbClr val="7F848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#LOCATION='Tofino'</a:t>
            </a:r>
            <a:endParaRPr i="1" sz="2800">
              <a:solidFill>
                <a:srgbClr val="7F848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2800">
                <a:solidFill>
                  <a:srgbClr val="7F848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#COORDS='-126.7,49.5:-125.4,48.9'</a:t>
            </a:r>
            <a:endParaRPr i="1" sz="2800">
              <a:solidFill>
                <a:srgbClr val="7F848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LOCATION=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'PortHardy'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COORDS=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'-128.5,51:-126.7,50.4'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Time</a:t>
            </a:r>
            <a:r>
              <a:rPr lang="en-CA" sz="3600"/>
              <a:t>: 2021-06-01 - current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DATE_START=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$(cat "latest.txt")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DATE_END=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$date_cmd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+%Y'-'%m'-'%d)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Source: Sentinel 2 MSI Level_2 Imagery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TOPTION=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'S2MSI2A'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FOPTION=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'platformname:Sentinel-2'</a:t>
            </a:r>
            <a:endParaRPr sz="28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Command: 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$CMD ./dhusget.sh</a:t>
            </a: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$OPTIONS</a:t>
            </a: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-S 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$YEAR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'-'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$MONTH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'-'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$DAY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'T00:00:00.000Z'</a:t>
            </a: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-E </a:t>
            </a:r>
            <a:endParaRPr sz="280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$YEAR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'-'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$MONTH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'-'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$DAY</a:t>
            </a:r>
            <a:r>
              <a:rPr lang="en-CA" sz="2800">
                <a:solidFill>
                  <a:srgbClr val="98C37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'T23:59:59.000Z'</a:t>
            </a:r>
            <a:r>
              <a:rPr lang="en-CA" sz="2800">
                <a:solidFill>
                  <a:srgbClr val="ABB2B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CA" sz="2800">
                <a:solidFill>
                  <a:srgbClr val="E06C7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$OUT_DIR</a:t>
            </a:r>
            <a:endParaRPr sz="2800">
              <a:solidFill>
                <a:srgbClr val="E06C75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7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57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7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8C37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1369462"/>
            <a:ext cx="3493499" cy="34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162" y="1233012"/>
            <a:ext cx="3782963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Structure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5"/>
            <a:ext cx="3765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Download Folder: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FF0000"/>
                </a:solidFill>
              </a:rPr>
              <a:t>Sensor/Location/Year/Month/Day/.zip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Unzip all to .SAFE folder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Browse to find jp2 data of band 4/8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825" y="560425"/>
            <a:ext cx="4338649" cy="20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25" y="2767812"/>
            <a:ext cx="4338650" cy="207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Structure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5"/>
            <a:ext cx="43029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7200"/>
              <a:t>Data Format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CA" sz="6000"/>
              <a:t>orthorectified products (Level-1C and Level-2A) - made available to Users.</a:t>
            </a:r>
            <a:endParaRPr i="1" sz="60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metadata file (XML file)</a:t>
            </a:r>
            <a:endParaRPr i="1" sz="4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preview image (JPEG2000 with GML geo-location)</a:t>
            </a:r>
            <a:endParaRPr i="1" sz="4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tiles files with BOA reflectances image data file (GML / JPEG2000) for each tile</a:t>
            </a:r>
            <a:endParaRPr i="1" sz="4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datastrip files</a:t>
            </a:r>
            <a:endParaRPr i="1" sz="4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auxiliary data</a:t>
            </a:r>
            <a:endParaRPr i="1" sz="4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-CA" sz="4800"/>
              <a:t>ancillary data (Ground Image Processing Parameters (GIPPs))</a:t>
            </a:r>
            <a:endParaRPr i="1" sz="4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sp>
        <p:nvSpPr>
          <p:cNvPr id="87" name="Google Shape;87;p16"/>
          <p:cNvSpPr txBox="1"/>
          <p:nvPr/>
        </p:nvSpPr>
        <p:spPr>
          <a:xfrm>
            <a:off x="785325" y="4386475"/>
            <a:ext cx="8058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https://sentinel.esa.int/web/sentinel/user-guides/sentinel-2-msi/data-formats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275" y="721600"/>
            <a:ext cx="1902300" cy="22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325" y="3037300"/>
            <a:ext cx="2271450" cy="1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NDVI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87900" y="1489825"/>
            <a:ext cx="43029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32916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sz="3334"/>
              <a:t>NDVI</a:t>
            </a:r>
            <a:endParaRPr sz="333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CA" sz="2893"/>
              <a:t>Using </a:t>
            </a:r>
            <a:r>
              <a:rPr b="1" i="1" lang="en-CA" sz="2893"/>
              <a:t>QGis</a:t>
            </a:r>
            <a:r>
              <a:rPr i="1" lang="en-CA" sz="2893"/>
              <a:t> to extract band 04 (RED) and band 08 (NIR) from S2 SAFE files to calculate NDVI </a:t>
            </a:r>
            <a:endParaRPr i="1" sz="289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CA" sz="2619">
                <a:solidFill>
                  <a:srgbClr val="FF0000"/>
                </a:solidFill>
              </a:rPr>
              <a:t>NDVI &lt; 0.4 non-vegetated habitats</a:t>
            </a:r>
            <a:endParaRPr b="1" i="1" sz="2619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CA" sz="2619">
                <a:solidFill>
                  <a:srgbClr val="FF0000"/>
                </a:solidFill>
              </a:rPr>
              <a:t>NDVI &gt; 0.4 vegetated habitats (seagrass in our case)</a:t>
            </a:r>
            <a:endParaRPr b="1" i="1" sz="2619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sp>
        <p:nvSpPr>
          <p:cNvPr id="96" name="Google Shape;96;p17"/>
          <p:cNvSpPr txBox="1"/>
          <p:nvPr/>
        </p:nvSpPr>
        <p:spPr>
          <a:xfrm>
            <a:off x="608450" y="4122300"/>
            <a:ext cx="8008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https://docs.qgis.org/3.16/en/docs/pyqgis_developer_cookbook/index.html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CA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 Barillé, Laurent, et al. "Increase in seagrass distribution at Bourgneuf Bay (France) detected by spatial remote sensing." Aquatic Botany 92.3 (2010): 185-194</a:t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500" y="2134513"/>
            <a:ext cx="28575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Colab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●"/>
            </a:pPr>
            <a:r>
              <a:rPr lang="en-CA" sz="1460"/>
              <a:t>Connect to Arubuts using Paramiko</a:t>
            </a:r>
            <a:endParaRPr sz="146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-CA" sz="1460"/>
              <a:t>Download B04 and B08 jp2 files to Google cloud GFS</a:t>
            </a:r>
            <a:endParaRPr sz="146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CA" sz="1460"/>
              <a:t> </a:t>
            </a:r>
            <a:endParaRPr sz="146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-CA" sz="1460"/>
              <a:t>Read jp2 files using RasterIO and calculate NDVI</a:t>
            </a:r>
            <a:endParaRPr sz="146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-CA" sz="1460"/>
              <a:t>Save results as GeoTiff files.</a:t>
            </a:r>
            <a:endParaRPr sz="146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-CA" sz="1460"/>
              <a:t>Upload results to Arbutus</a:t>
            </a:r>
            <a:endParaRPr sz="14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Analysis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35833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5107"/>
              <a:t>Single file processing  (Mapreduce VS Sequential computation)</a:t>
            </a:r>
            <a:endParaRPr sz="5107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4557">
                <a:solidFill>
                  <a:srgbClr val="21212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NDVI calculation time 0.86 s</a:t>
            </a:r>
            <a:endParaRPr sz="4557">
              <a:solidFill>
                <a:srgbClr val="21212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4557">
                <a:solidFill>
                  <a:srgbClr val="21212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Map-reduce time 20.50 s</a:t>
            </a:r>
            <a:endParaRPr sz="4557">
              <a:solidFill>
                <a:srgbClr val="21212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8336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-CA" sz="5107"/>
              <a:t>Multi-files processing</a:t>
            </a:r>
            <a:endParaRPr sz="5107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4557">
                <a:solidFill>
                  <a:srgbClr val="21212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Sequential calculation time 758.20 s</a:t>
            </a:r>
            <a:endParaRPr sz="4557">
              <a:solidFill>
                <a:srgbClr val="21212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4557">
                <a:solidFill>
                  <a:srgbClr val="21212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Total time using MapReduce 739.00 s</a:t>
            </a:r>
            <a:endParaRPr sz="4557">
              <a:solidFill>
                <a:srgbClr val="21212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Colab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489825"/>
            <a:ext cx="3960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Visualized result of NDVI tiff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in Colab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(Automatically rendering)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00" y="494748"/>
            <a:ext cx="2041675" cy="190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988" y="2603267"/>
            <a:ext cx="2041675" cy="190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200" y="2635408"/>
            <a:ext cx="1972850" cy="184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95" y="494750"/>
            <a:ext cx="2148455" cy="2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SNAP on Arbutus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Analyze</a:t>
            </a:r>
            <a:r>
              <a:rPr lang="en-CA"/>
              <a:t> NDVI data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Filter NDVI value &gt; 0.4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Mask Land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Colored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50" y="458025"/>
            <a:ext cx="2161400" cy="2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100" y="482450"/>
            <a:ext cx="2112550" cy="2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050" y="2844450"/>
            <a:ext cx="2161400" cy="2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100" y="2893300"/>
            <a:ext cx="2395945" cy="21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9199050" y="1660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100">
                <a:latin typeface="Open Sans"/>
                <a:ea typeface="Open Sans"/>
                <a:cs typeface="Open Sans"/>
                <a:sym typeface="Open Sans"/>
              </a:rPr>
              <a:t>   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